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1" r:id="rId12"/>
    <p:sldId id="268" r:id="rId13"/>
    <p:sldId id="25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DE85F-1FD6-AAE6-C652-5219E26FBD93}" v="400" dt="2020-12-18T09:45:37.077"/>
    <p1510:client id="{618D17C8-BEDB-442A-B687-A27B2304AAC6}" v="140" dt="2020-12-17T10:25:44.290"/>
    <p1510:client id="{63B2827B-CD7C-EE9A-C76B-E60CFAA333E2}" v="806" dt="2020-12-17T11:52:35.272"/>
    <p1510:client id="{7530CB49-C443-5893-4B90-2B605F092D83}" v="20" dt="2020-12-17T14:51:28.745"/>
    <p1510:client id="{EEA21588-B8DB-A38A-CFD9-9F6EE943FD05}" v="1486" dt="2020-12-18T10:53:00.314"/>
    <p1510:client id="{FC3F922C-7667-52DF-0492-94B8710D29B4}" v="204" dt="2020-12-17T16:31:24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18.12.2020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bâtiment, extérieur, cité, eau&#10;&#10;Description générée automatiquement">
            <a:extLst>
              <a:ext uri="{FF2B5EF4-FFF2-40B4-BE49-F238E27FC236}">
                <a16:creationId xmlns:a16="http://schemas.microsoft.com/office/drawing/2014/main" id="{BFA997A7-5D76-40AA-A674-11DE21EC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9062" r="2004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  <a:latin typeface="Broadway"/>
                <a:cs typeface="Calibri Light"/>
              </a:rPr>
              <a:t>Gotham</a:t>
            </a:r>
            <a:endParaRPr lang="de-DE">
              <a:solidFill>
                <a:srgbClr val="FFFFFF"/>
              </a:solidFill>
              <a:latin typeface="Broadway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>
                <a:ea typeface="+mn-lt"/>
                <a:cs typeface="+mn-lt"/>
              </a:rPr>
              <a:t>T-DIT-700 MSc2020</a:t>
            </a:r>
            <a:endParaRPr lang="fr-FR"/>
          </a:p>
          <a:p>
            <a:br>
              <a:rPr lang="en-US" sz="2000"/>
            </a:b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72033-89BE-40D5-8C65-FCDD17A8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9166" y="6284464"/>
            <a:ext cx="4848045" cy="437011"/>
          </a:xfrm>
        </p:spPr>
        <p:txBody>
          <a:bodyPr/>
          <a:lstStyle/>
          <a:p>
            <a:r>
              <a:rPr lang="fr-FR">
                <a:cs typeface="Calibri"/>
              </a:rPr>
              <a:t>Pierre </a:t>
            </a:r>
            <a:r>
              <a:rPr lang="fr-FR" err="1">
                <a:cs typeface="Calibri"/>
              </a:rPr>
              <a:t>Soubieille</a:t>
            </a:r>
            <a:r>
              <a:rPr lang="fr-FR">
                <a:cs typeface="Calibri"/>
              </a:rPr>
              <a:t> – Rayane </a:t>
            </a:r>
            <a:r>
              <a:rPr lang="fr-FR" err="1">
                <a:cs typeface="Calibri"/>
              </a:rPr>
              <a:t>Remache</a:t>
            </a:r>
            <a:r>
              <a:rPr lang="fr-FR">
                <a:cs typeface="Calibri"/>
              </a:rPr>
              <a:t> – Vincent </a:t>
            </a:r>
            <a:r>
              <a:rPr lang="fr-FR" err="1">
                <a:cs typeface="Calibri"/>
              </a:rPr>
              <a:t>Baudelet</a:t>
            </a:r>
            <a:r>
              <a:rPr lang="fr-FR">
                <a:cs typeface="Calibri"/>
              </a:rPr>
              <a:t> – Manuel </a:t>
            </a:r>
            <a:r>
              <a:rPr lang="fr-FR" err="1">
                <a:cs typeface="Calibri"/>
              </a:rPr>
              <a:t>Konrath</a:t>
            </a:r>
            <a:endParaRPr lang="fr-FR" err="1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E16796-4CBC-4164-9962-6AB073BF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C9B9B08-B696-4C6C-8A7B-BBBB8D29BFFE}"/>
              </a:ext>
            </a:extLst>
          </p:cNvPr>
          <p:cNvSpPr txBox="1">
            <a:spLocks/>
          </p:cNvSpPr>
          <p:nvPr/>
        </p:nvSpPr>
        <p:spPr>
          <a:xfrm>
            <a:off x="-1286773" y="6321845"/>
            <a:ext cx="4848045" cy="437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alibri"/>
              </a:rPr>
              <a:t>Gotham T-DIT-700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Gantt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Clear representation of project tasks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  <a:cs typeface="Calibri"/>
              </a:rPr>
              <a:t>Effective time management </a:t>
            </a:r>
          </a:p>
          <a:p>
            <a:pPr marL="457200" indent="-457200"/>
            <a:r>
              <a:rPr lang="en-US">
                <a:solidFill>
                  <a:schemeClr val="bg1"/>
                </a:solidFill>
                <a:cs typeface="Calibri"/>
              </a:rPr>
              <a:t>Better resource allocation 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AC4AA6AF-0200-4B04-A716-2ADB0583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74" y="2013875"/>
            <a:ext cx="5891839" cy="26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72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13E3-3CF8-40C8-8563-B1DCED4B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Communicating with the Citizens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CC01329-5351-46F3-A66A-D1318DFA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5225" y="1388869"/>
            <a:ext cx="2189816" cy="4732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F636B-A6CA-4290-92EB-D5F9D69F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9D462-1D0D-4624-954B-5AA131A1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11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8C849-02BD-47AB-9DBB-6A619AA0276A}"/>
              </a:ext>
            </a:extLst>
          </p:cNvPr>
          <p:cNvSpPr txBox="1"/>
          <p:nvPr/>
        </p:nvSpPr>
        <p:spPr>
          <a:xfrm>
            <a:off x="3637158" y="2159620"/>
            <a:ext cx="435083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Effectively communicating with the citizens of Gotham to help the project run smoothly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Using informative infographics that offer concise information on the necessity of this project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Explaining the current problem and offering solutions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2622029-8679-4CB4-88A2-5C6AD8976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4" y="1643014"/>
            <a:ext cx="2743200" cy="39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12A8-BC00-4C30-BE05-8800A3AA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Communication with the employees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9667-79D2-4A39-81CE-19AE417DC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52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Making sure all employees suggestions and complaints are heard because they will be the ones on the field</a:t>
            </a:r>
          </a:p>
          <a:p>
            <a:r>
              <a:rPr lang="en-US" sz="2400">
                <a:cs typeface="Calibri"/>
              </a:rPr>
              <a:t>Designating a representative in each district to talk directly to upper management about the current situation on the field</a:t>
            </a:r>
          </a:p>
          <a:p>
            <a:r>
              <a:rPr lang="en-US" sz="2400">
                <a:cs typeface="Calibri"/>
              </a:rPr>
              <a:t>Using the representatives to be able to implement the changes in each district in a more agile fashion 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A8A0E-583C-4D88-9E34-173B2CDA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18150-EE11-4C5E-80A0-1E906698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12</a:t>
            </a:fld>
            <a:endParaRPr lang="de-DE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4FFE562-FC33-4A1D-B3B9-9DA5EA762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105" y="1590820"/>
            <a:ext cx="2743200" cy="3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3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cité, rue, plein&#10;&#10;Description générée automatiquement">
            <a:extLst>
              <a:ext uri="{FF2B5EF4-FFF2-40B4-BE49-F238E27FC236}">
                <a16:creationId xmlns:a16="http://schemas.microsoft.com/office/drawing/2014/main" id="{CBA2E558-DECE-4FF6-86D4-BCA1B3FF3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651323-93A4-467D-92A5-2A3A9933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189" y="1151117"/>
            <a:ext cx="11415622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Broadway"/>
                <a:cs typeface="Calibri Light"/>
              </a:rPr>
              <a:t>Thank you for listening</a:t>
            </a:r>
            <a:endParaRPr lang="fr-FR">
              <a:latin typeface="Broadway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475FED-4015-4719-AB31-8C23EBFD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"/>
              </a:rPr>
              <a:t>Do </a:t>
            </a:r>
            <a:r>
              <a:rPr lang="fr-FR" err="1">
                <a:solidFill>
                  <a:srgbClr val="FFFFFF"/>
                </a:solidFill>
                <a:cs typeface="Calibri"/>
              </a:rPr>
              <a:t>you</a:t>
            </a:r>
            <a:r>
              <a:rPr lang="fr-FR">
                <a:solidFill>
                  <a:srgbClr val="FFFFFF"/>
                </a:solidFill>
                <a:cs typeface="Calibri"/>
              </a:rPr>
              <a:t> have questions ? 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D9411-F744-41BC-A19C-9491F366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45C675-5C66-4B17-9C99-FE9E9FAA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49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bâtiment, camion, grand&#10;&#10;Description générée automatiquement">
            <a:extLst>
              <a:ext uri="{FF2B5EF4-FFF2-40B4-BE49-F238E27FC236}">
                <a16:creationId xmlns:a16="http://schemas.microsoft.com/office/drawing/2014/main" id="{B639EA80-6DA8-4DB1-A88E-95D8A56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06" r="21705" b="3148"/>
          <a:stretch/>
        </p:blipFill>
        <p:spPr>
          <a:xfrm>
            <a:off x="3537865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D1B5F7-B3C4-4239-8220-E71DDBC3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cs typeface="Calibri Light"/>
              </a:rPr>
              <a:t>Summary</a:t>
            </a:r>
            <a:br>
              <a:rPr lang="en-US" sz="4800">
                <a:cs typeface="Calibri Light"/>
              </a:rPr>
            </a:br>
            <a:r>
              <a:rPr lang="en-US" sz="1400">
                <a:cs typeface="Calibri Light"/>
              </a:rPr>
              <a:t>1. Introduction 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2. Change Management 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3. Mc Kinsey Model / </a:t>
            </a:r>
            <a:r>
              <a:rPr lang="en-US" sz="1400">
                <a:ea typeface="+mj-lt"/>
                <a:cs typeface="+mj-lt"/>
              </a:rPr>
              <a:t>Leavitt diamond</a:t>
            </a:r>
            <a:br>
              <a:rPr lang="en-US"/>
            </a:br>
            <a:r>
              <a:rPr lang="en-US" sz="1400">
                <a:cs typeface="Calibri Light"/>
              </a:rPr>
              <a:t>4. Other tools</a:t>
            </a:r>
            <a:br>
              <a:rPr lang="en-US" sz="1400">
                <a:cs typeface="Calibri Light"/>
              </a:rPr>
            </a:br>
            <a:r>
              <a:rPr lang="en-US" sz="1400">
                <a:cs typeface="Calibri Light"/>
              </a:rPr>
              <a:t>5. Conclusion </a:t>
            </a:r>
            <a:endParaRPr lang="en-US" sz="4800"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266AE8-EFA7-47EC-A788-8A292D4F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1491" y="6298841"/>
            <a:ext cx="3700413" cy="480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0895C5-98C6-416A-AC3B-F81DBF3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9586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bâtiment, extérieur, rue, assis&#10;&#10;Description générée automatiquement">
            <a:extLst>
              <a:ext uri="{FF2B5EF4-FFF2-40B4-BE49-F238E27FC236}">
                <a16:creationId xmlns:a16="http://schemas.microsoft.com/office/drawing/2014/main" id="{9B4E973D-8987-4603-97F2-8779BC8A4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3EC88F-C195-4D01-AB2E-8630D9813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 Light"/>
              </a:rPr>
              <a:t>Introduction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40139E-9631-4FBA-A6C9-E8B1E9F2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+mn-lt"/>
                <a:cs typeface="+mn-lt"/>
              </a:rPr>
              <a:t>The city hall has </a:t>
            </a:r>
            <a:r>
              <a:rPr lang="fr-FR" err="1">
                <a:ea typeface="+mn-lt"/>
                <a:cs typeface="+mn-lt"/>
              </a:rPr>
              <a:t>decided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implement</a:t>
            </a:r>
            <a:r>
              <a:rPr lang="fr-FR">
                <a:ea typeface="+mn-lt"/>
                <a:cs typeface="+mn-lt"/>
              </a:rPr>
              <a:t> a </a:t>
            </a:r>
            <a:r>
              <a:rPr lang="fr-FR" err="1">
                <a:ea typeface="+mn-lt"/>
                <a:cs typeface="+mn-lt"/>
              </a:rPr>
              <a:t>vast</a:t>
            </a:r>
            <a:r>
              <a:rPr lang="fr-FR">
                <a:ea typeface="+mn-lt"/>
                <a:cs typeface="+mn-lt"/>
              </a:rPr>
              <a:t> change plan in </a:t>
            </a:r>
            <a:r>
              <a:rPr lang="fr-FR" err="1">
                <a:ea typeface="+mn-lt"/>
                <a:cs typeface="+mn-lt"/>
              </a:rPr>
              <a:t>order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renew</a:t>
            </a:r>
            <a:r>
              <a:rPr lang="fr-FR">
                <a:ea typeface="+mn-lt"/>
                <a:cs typeface="+mn-lt"/>
              </a:rPr>
              <a:t> and </a:t>
            </a:r>
            <a:r>
              <a:rPr lang="fr-FR" err="1">
                <a:ea typeface="+mn-lt"/>
                <a:cs typeface="+mn-lt"/>
              </a:rPr>
              <a:t>reorganize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its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garbage</a:t>
            </a:r>
            <a:r>
              <a:rPr lang="fr-FR">
                <a:ea typeface="+mn-lt"/>
                <a:cs typeface="+mn-lt"/>
              </a:rPr>
              <a:t> collection system.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6F8F24-C123-47B8-BB41-17CDC6AD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BC6711-9E44-45CC-8D99-88835EC4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60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-487902"/>
            <a:ext cx="9977886" cy="1707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/>
            </a:br>
            <a:r>
              <a:rPr lang="en-US" sz="6000">
                <a:ea typeface="+mj-lt"/>
                <a:cs typeface="+mj-lt"/>
              </a:rPr>
              <a:t>Changes decided by the town hall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1604513" y="1805796"/>
            <a:ext cx="515859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1- Use the </a:t>
            </a:r>
            <a:r>
              <a:rPr lang="fr-FR" err="1"/>
              <a:t>working</a:t>
            </a:r>
            <a:r>
              <a:rPr lang="fr-FR"/>
              <a:t> time app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2-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trucks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GPS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3 –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employees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electronic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device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4 - </a:t>
            </a:r>
            <a:r>
              <a:rPr lang="fr-FR">
                <a:ea typeface="+mn-lt"/>
                <a:cs typeface="+mn-lt"/>
              </a:rPr>
              <a:t>Use drones to check the collections and the state of </a:t>
            </a:r>
            <a:r>
              <a:rPr lang="fr-FR" err="1">
                <a:ea typeface="+mn-lt"/>
                <a:cs typeface="+mn-lt"/>
              </a:rPr>
              <a:t>cleanliness</a:t>
            </a:r>
            <a:r>
              <a:rPr lang="fr-FR">
                <a:ea typeface="+mn-lt"/>
                <a:cs typeface="+mn-lt"/>
              </a:rPr>
              <a:t> of the </a:t>
            </a:r>
            <a:r>
              <a:rPr lang="fr-FR" err="1">
                <a:ea typeface="+mn-lt"/>
                <a:cs typeface="+mn-lt"/>
              </a:rPr>
              <a:t>streets</a:t>
            </a:r>
            <a:endParaRPr lang="fr-FR" err="1">
              <a:cs typeface="Calibri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3922665-33D6-4FF6-8F97-8359D127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8" y="1521304"/>
            <a:ext cx="925543" cy="92554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9AC2CB03-5C7D-4C66-A20E-96ECD16B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65" y="2591968"/>
            <a:ext cx="960408" cy="1242743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0878229B-8806-47CA-8FC8-86ABA92AA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4" y="3972626"/>
            <a:ext cx="1161691" cy="1126858"/>
          </a:xfrm>
          <a:prstGeom prst="rect">
            <a:avLst/>
          </a:prstGeom>
        </p:spPr>
      </p:pic>
      <p:pic>
        <p:nvPicPr>
          <p:cNvPr id="18" name="Image 18">
            <a:extLst>
              <a:ext uri="{FF2B5EF4-FFF2-40B4-BE49-F238E27FC236}">
                <a16:creationId xmlns:a16="http://schemas.microsoft.com/office/drawing/2014/main" id="{4A8C2482-5C4E-4CAC-B2E3-CFEF95766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82" y="5019135"/>
            <a:ext cx="1362974" cy="1334220"/>
          </a:xfrm>
          <a:prstGeom prst="rect">
            <a:avLst/>
          </a:prstGeom>
        </p:spPr>
      </p:pic>
      <p:pic>
        <p:nvPicPr>
          <p:cNvPr id="19" name="Image 19">
            <a:extLst>
              <a:ext uri="{FF2B5EF4-FFF2-40B4-BE49-F238E27FC236}">
                <a16:creationId xmlns:a16="http://schemas.microsoft.com/office/drawing/2014/main" id="{9649B12C-F15C-46BA-A351-6E72A8F34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343" y="1496683"/>
            <a:ext cx="960408" cy="96040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9F798D2-A49A-4ECA-806D-2ECBD60ADD44}"/>
              </a:ext>
            </a:extLst>
          </p:cNvPr>
          <p:cNvSpPr txBox="1"/>
          <p:nvPr/>
        </p:nvSpPr>
        <p:spPr>
          <a:xfrm>
            <a:off x="6909758" y="1805796"/>
            <a:ext cx="471289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5 – Smart </a:t>
            </a:r>
            <a:r>
              <a:rPr lang="fr-FR" err="1">
                <a:cs typeface="Calibri"/>
              </a:rPr>
              <a:t>trashes</a:t>
            </a:r>
            <a:r>
              <a:rPr lang="fr-FR">
                <a:cs typeface="Calibri"/>
              </a:rPr>
              <a:t>,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sensor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6 – Public app for incident </a:t>
            </a:r>
            <a:r>
              <a:rPr lang="fr-FR" err="1">
                <a:cs typeface="Calibri"/>
              </a:rPr>
              <a:t>reporting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7 – </a:t>
            </a:r>
            <a:r>
              <a:rPr lang="fr-FR" err="1">
                <a:cs typeface="Calibri"/>
              </a:rPr>
              <a:t>Monthly</a:t>
            </a:r>
            <a:r>
              <a:rPr lang="fr-FR">
                <a:cs typeface="Calibri"/>
              </a:rPr>
              <a:t> performance </a:t>
            </a:r>
            <a:r>
              <a:rPr lang="fr-FR" err="1">
                <a:cs typeface="Calibri"/>
              </a:rPr>
              <a:t>reporting</a:t>
            </a:r>
            <a:r>
              <a:rPr lang="fr-FR">
                <a:cs typeface="Calibri"/>
              </a:rPr>
              <a:t> </a:t>
            </a:r>
            <a:endParaRPr lang="fr-FR"/>
          </a:p>
          <a:p>
            <a:endParaRPr lang="fr-FR">
              <a:cs typeface="Calibri"/>
            </a:endParaRPr>
          </a:p>
        </p:txBody>
      </p:sp>
      <p:pic>
        <p:nvPicPr>
          <p:cNvPr id="24" name="Image 24">
            <a:extLst>
              <a:ext uri="{FF2B5EF4-FFF2-40B4-BE49-F238E27FC236}">
                <a16:creationId xmlns:a16="http://schemas.microsoft.com/office/drawing/2014/main" id="{12E6F5E0-C26D-4D35-8CE5-AB9A02CFA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815" y="2531854"/>
            <a:ext cx="1305465" cy="1305464"/>
          </a:xfrm>
          <a:prstGeom prst="rect">
            <a:avLst/>
          </a:prstGeom>
        </p:spPr>
      </p:pic>
      <p:pic>
        <p:nvPicPr>
          <p:cNvPr id="25" name="Image 25">
            <a:extLst>
              <a:ext uri="{FF2B5EF4-FFF2-40B4-BE49-F238E27FC236}">
                <a16:creationId xmlns:a16="http://schemas.microsoft.com/office/drawing/2014/main" id="{AE244216-69B2-403B-9E5D-9620EDBB1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343" y="4070229"/>
            <a:ext cx="1017918" cy="10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91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0" y="-487902"/>
            <a:ext cx="9977886" cy="170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/>
            </a:br>
            <a:r>
              <a:rPr lang="en-US" sz="6000">
                <a:ea typeface="+mj-lt"/>
                <a:cs typeface="+mj-lt"/>
              </a:rPr>
              <a:t>Change management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</a:t>
            </a:r>
            <a:r>
              <a:rPr lang="en-US" sz="10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Soubieille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Rayane Remache – Vincent </a:t>
            </a:r>
            <a:r>
              <a:rPr lang="en-US" sz="1000" kern="1200" err="1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Baudelet</a:t>
            </a: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583721" y="1805796"/>
            <a:ext cx="11038934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cs typeface="Calibri"/>
            </a:endParaRPr>
          </a:p>
          <a:p>
            <a:r>
              <a:rPr lang="en" sz="2400">
                <a:ea typeface="+mn-lt"/>
                <a:cs typeface="+mn-lt"/>
              </a:rPr>
              <a:t>The benefits :</a:t>
            </a:r>
            <a:endParaRPr lang="fr-FR" sz="24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</a:rPr>
              <a:t>Assess</a:t>
            </a:r>
            <a:r>
              <a:rPr lang="fr-FR">
                <a:ea typeface="+mn-lt"/>
                <a:cs typeface="+mn-lt"/>
              </a:rPr>
              <a:t> and </a:t>
            </a:r>
            <a:r>
              <a:rPr lang="fr-FR" err="1">
                <a:ea typeface="+mn-lt"/>
                <a:cs typeface="+mn-lt"/>
              </a:rPr>
              <a:t>understand</a:t>
            </a:r>
            <a:r>
              <a:rPr lang="fr-FR">
                <a:ea typeface="+mn-lt"/>
                <a:cs typeface="+mn-lt"/>
              </a:rPr>
              <a:t> the </a:t>
            </a:r>
            <a:r>
              <a:rPr lang="fr-FR" err="1">
                <a:ea typeface="+mn-lt"/>
                <a:cs typeface="+mn-lt"/>
              </a:rPr>
              <a:t>need</a:t>
            </a:r>
            <a:r>
              <a:rPr lang="fr-FR">
                <a:ea typeface="+mn-lt"/>
                <a:cs typeface="+mn-lt"/>
              </a:rPr>
              <a:t> and the impact of change.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</a:rPr>
              <a:t>Align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resources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within</a:t>
            </a:r>
            <a:r>
              <a:rPr lang="fr-FR">
                <a:ea typeface="+mn-lt"/>
                <a:cs typeface="+mn-lt"/>
              </a:rPr>
              <a:t> the business to support the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</a:rPr>
              <a:t>Reduce</a:t>
            </a:r>
            <a:r>
              <a:rPr lang="fr-FR">
                <a:ea typeface="+mn-lt"/>
                <a:cs typeface="+mn-lt"/>
              </a:rPr>
              <a:t> the time </a:t>
            </a:r>
            <a:r>
              <a:rPr lang="fr-FR" err="1">
                <a:ea typeface="+mn-lt"/>
                <a:cs typeface="+mn-lt"/>
              </a:rPr>
              <a:t>needed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implement</a:t>
            </a:r>
            <a:r>
              <a:rPr lang="fr-FR">
                <a:ea typeface="+mn-lt"/>
                <a:cs typeface="+mn-lt"/>
              </a:rPr>
              <a:t>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Support staff and help </a:t>
            </a:r>
            <a:r>
              <a:rPr lang="fr-FR" err="1">
                <a:ea typeface="+mn-lt"/>
                <a:cs typeface="+mn-lt"/>
              </a:rPr>
              <a:t>them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understand</a:t>
            </a:r>
            <a:r>
              <a:rPr lang="fr-FR">
                <a:ea typeface="+mn-lt"/>
                <a:cs typeface="+mn-lt"/>
              </a:rPr>
              <a:t> the change process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Plan and </a:t>
            </a:r>
            <a:r>
              <a:rPr lang="fr-FR" err="1">
                <a:ea typeface="+mn-lt"/>
                <a:cs typeface="+mn-lt"/>
              </a:rPr>
              <a:t>execute</a:t>
            </a:r>
            <a:r>
              <a:rPr lang="fr-FR">
                <a:ea typeface="+mn-lt"/>
                <a:cs typeface="+mn-lt"/>
              </a:rPr>
              <a:t> an effective communication </a:t>
            </a:r>
            <a:r>
              <a:rPr lang="fr-FR" err="1">
                <a:ea typeface="+mn-lt"/>
                <a:cs typeface="+mn-lt"/>
              </a:rPr>
              <a:t>strategy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Minimise </a:t>
            </a:r>
            <a:r>
              <a:rPr lang="fr-FR" err="1">
                <a:ea typeface="+mn-lt"/>
                <a:cs typeface="+mn-lt"/>
              </a:rPr>
              <a:t>resistance</a:t>
            </a:r>
            <a:r>
              <a:rPr lang="fr-FR">
                <a:ea typeface="+mn-lt"/>
                <a:cs typeface="+mn-lt"/>
              </a:rPr>
              <a:t> to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</a:rPr>
              <a:t>Reduce</a:t>
            </a:r>
            <a:r>
              <a:rPr lang="fr-FR">
                <a:ea typeface="+mn-lt"/>
                <a:cs typeface="+mn-lt"/>
              </a:rPr>
              <a:t> stress and </a:t>
            </a:r>
            <a:r>
              <a:rPr lang="fr-FR" err="1">
                <a:ea typeface="+mn-lt"/>
                <a:cs typeface="+mn-lt"/>
              </a:rPr>
              <a:t>anxiety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associated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with</a:t>
            </a:r>
            <a:r>
              <a:rPr lang="fr-FR">
                <a:ea typeface="+mn-lt"/>
                <a:cs typeface="+mn-lt"/>
              </a:rPr>
              <a:t> change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Minimise the </a:t>
            </a:r>
            <a:r>
              <a:rPr lang="fr-FR" err="1">
                <a:ea typeface="+mn-lt"/>
                <a:cs typeface="+mn-lt"/>
              </a:rPr>
              <a:t>possibility</a:t>
            </a:r>
            <a:r>
              <a:rPr lang="fr-FR">
                <a:ea typeface="+mn-lt"/>
                <a:cs typeface="+mn-lt"/>
              </a:rPr>
              <a:t> of change </a:t>
            </a:r>
            <a:r>
              <a:rPr lang="fr-FR" err="1">
                <a:ea typeface="+mn-lt"/>
                <a:cs typeface="+mn-lt"/>
              </a:rPr>
              <a:t>failure</a:t>
            </a:r>
            <a:endParaRPr lang="fr-FR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...</a:t>
            </a:r>
          </a:p>
          <a:p>
            <a:pPr marL="285750" indent="-285750">
              <a:buFont typeface="Arial"/>
              <a:buChar char="•"/>
            </a:pP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cs typeface="Calibri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73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Mc Kinsey Model</a:t>
            </a:r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cs typeface="Calibri"/>
              </a:rPr>
              <a:t>5 steps : 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Understand the current situation.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Determine the situation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Determine your action plan to reach the desired situation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Execute the action plan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>
              <a:buFont typeface="Arial"/>
              <a:buChar char="•"/>
            </a:pP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Perform a periodic review of the situation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8FD42E16-80D1-4498-8D11-A2E07E3F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332" y="2343906"/>
            <a:ext cx="4899804" cy="38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8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Leavitt diamond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>
                <a:solidFill>
                  <a:schemeClr val="bg1"/>
                </a:solidFill>
              </a:rPr>
            </a:br>
            <a:r>
              <a:rPr lang="en" sz="1800">
                <a:solidFill>
                  <a:schemeClr val="bg1"/>
                </a:solidFill>
                <a:ea typeface="+mn-lt"/>
                <a:cs typeface="+mn-lt"/>
              </a:rPr>
              <a:t>Used to analyze the impact of a change in one of the components. </a:t>
            </a:r>
            <a:endParaRPr lang="en-US" sz="1800">
              <a:solidFill>
                <a:schemeClr val="bg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20518DC6-661E-4085-875F-183C09C8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89" y="2018700"/>
            <a:ext cx="6222520" cy="35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7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SWOTT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is a source of information for strategic planning.</a:t>
            </a: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Builds organization’s strengths.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Reverse its weaknesses.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Maximize its response to opportunities.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helps in identifying core competencies of the firm.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helps in setting of objectives for strategic planning.</a:t>
            </a:r>
            <a:endParaRPr lang="en">
              <a:solidFill>
                <a:schemeClr val="bg1"/>
              </a:solidFill>
              <a:cs typeface="Calibri"/>
            </a:endParaRPr>
          </a:p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helps in knowing past, present and future so that by using past and current data, future plans can be chalked out.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73C6C1D3-641A-4B18-81C9-52BC7E523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622" y="2011931"/>
            <a:ext cx="4773284" cy="41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2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Stakeholder 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Identify all the stakeholders in the project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" sz="18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Image 8" descr="Une image contenant stéréo&#10;&#10;Description générée automatiquement">
            <a:extLst>
              <a:ext uri="{FF2B5EF4-FFF2-40B4-BE49-F238E27FC236}">
                <a16:creationId xmlns:a16="http://schemas.microsoft.com/office/drawing/2014/main" id="{EC5206C4-67C7-4F24-BC14-B3B47DAAA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73" y="1369443"/>
            <a:ext cx="5112769" cy="47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025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13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Gotham</vt:lpstr>
      <vt:lpstr>Summary 1. Introduction  2. Change Management  3. Mc Kinsey Model / Leavitt diamond 4. Other tools 5. Conclusion </vt:lpstr>
      <vt:lpstr>Introduction</vt:lpstr>
      <vt:lpstr> Changes decided by the town hall</vt:lpstr>
      <vt:lpstr> Change management</vt:lpstr>
      <vt:lpstr> Mc Kinsey Model</vt:lpstr>
      <vt:lpstr>Leavitt diamond</vt:lpstr>
      <vt:lpstr>SWOTT</vt:lpstr>
      <vt:lpstr>Stakeholder </vt:lpstr>
      <vt:lpstr>Gantt</vt:lpstr>
      <vt:lpstr>Communicating with the Citizens</vt:lpstr>
      <vt:lpstr>Communication with the employees</vt:lpstr>
      <vt:lpstr>Thank you for 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2020-12-17T10:11:06Z</dcterms:created>
  <dcterms:modified xsi:type="dcterms:W3CDTF">2020-12-18T14:07:31Z</dcterms:modified>
</cp:coreProperties>
</file>